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9" r:id="rId2"/>
    <p:sldId id="323" r:id="rId3"/>
    <p:sldId id="302" r:id="rId4"/>
    <p:sldId id="322" r:id="rId5"/>
    <p:sldId id="321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3" r:id="rId14"/>
    <p:sldId id="334" r:id="rId15"/>
    <p:sldId id="335" r:id="rId16"/>
    <p:sldId id="359" r:id="rId17"/>
    <p:sldId id="336" r:id="rId18"/>
    <p:sldId id="339" r:id="rId19"/>
    <p:sldId id="338" r:id="rId20"/>
    <p:sldId id="337" r:id="rId21"/>
    <p:sldId id="340" r:id="rId22"/>
    <p:sldId id="341" r:id="rId23"/>
    <p:sldId id="342" r:id="rId24"/>
    <p:sldId id="343" r:id="rId25"/>
    <p:sldId id="345" r:id="rId26"/>
    <p:sldId id="344" r:id="rId27"/>
    <p:sldId id="347" r:id="rId28"/>
    <p:sldId id="348" r:id="rId29"/>
    <p:sldId id="349" r:id="rId30"/>
    <p:sldId id="350" r:id="rId31"/>
    <p:sldId id="351" r:id="rId32"/>
    <p:sldId id="353" r:id="rId33"/>
    <p:sldId id="354" r:id="rId34"/>
    <p:sldId id="355" r:id="rId35"/>
    <p:sldId id="356" r:id="rId36"/>
    <p:sldId id="352" r:id="rId37"/>
    <p:sldId id="357" r:id="rId38"/>
    <p:sldId id="358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F Quebec Stamp" pitchFamily="2" charset="0"/>
      <p:regular r:id="rId46"/>
    </p:embeddedFont>
    <p:embeddedFont>
      <p:font typeface="Fira Sans" panose="020B0503050000020004" pitchFamily="34" charset="0"/>
      <p:regular r:id="rId47"/>
      <p:bold r:id="rId48"/>
      <p:italic r:id="rId49"/>
      <p:boldItalic r:id="rId50"/>
    </p:embeddedFont>
    <p:embeddedFont>
      <p:font typeface="Fira Sans Book" panose="020B0503050000020004" pitchFamily="34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BA"/>
    <a:srgbClr val="FFFFFF"/>
    <a:srgbClr val="D0CECE"/>
    <a:srgbClr val="EB811B"/>
    <a:srgbClr val="00A499"/>
    <a:srgbClr val="D8E9DF"/>
    <a:srgbClr val="4472C4"/>
    <a:srgbClr val="FFFFE6"/>
    <a:srgbClr val="00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0733" autoAdjust="0"/>
  </p:normalViewPr>
  <p:slideViewPr>
    <p:cSldViewPr snapToGrid="0">
      <p:cViewPr varScale="1">
        <p:scale>
          <a:sx n="79" d="100"/>
          <a:sy n="79" d="100"/>
        </p:scale>
        <p:origin x="5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14" y="6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C1D309-55E9-462F-998C-6C03EDBEF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DC36-CCA5-45D8-AF96-690A95BB1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0891-CB36-42FB-BB5D-8EE4ADC66E4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50EC3-8129-40CC-B439-3905CA260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AE8D-F542-4953-A687-62FD88770D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7ED35-6413-40EA-AE76-96AC74A5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8B74-031D-499D-81FD-AF72FF017BD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EF932-75D1-476C-8DA0-DF5E5F493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al_network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spect-oriented_programming" TargetMode="External"/><Relationship Id="rId5" Type="http://schemas.openxmlformats.org/officeDocument/2006/relationships/hyperlink" Target="https://en.wikipedia.org/wiki/Machine_learning" TargetMode="External"/><Relationship Id="rId4" Type="http://schemas.openxmlformats.org/officeDocument/2006/relationships/hyperlink" Target="https://en.wikipedia.org/wiki/Pattern_recognition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2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18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31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Selfridge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papers on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eural networks"/>
              </a:rPr>
              <a:t>neural networks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attern recognition"/>
              </a:rPr>
              <a:t>pattern recognition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achine learning"/>
              </a:rPr>
              <a:t>machine learning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famous for the pandemonium architecture (computational model of pattern recognition)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ideas gave rise 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aspect-oriented programming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Solomonoff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of algorithmic probability, contributor to Kolmogorov complexity, algorithmic information theory</a:t>
            </a:r>
          </a:p>
          <a:p>
            <a:pPr mar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Minsky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co-founder of MIT AI lab, inventor of head-mounted display (1963), confocal microscope, designer of a 7,4 Turing machine (1962, best known until 2002)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Famous for ‘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Perceptrons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,’an attack on Rosenblatt’s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wokt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ANN and one of the (possible) causes of 1970’s AI Winter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McCarthy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of AI (the phrase, really), designer of LISP, concept of garbage collection, time-sharing systems (early perception of cloud computing)</a:t>
            </a:r>
          </a:p>
          <a:p>
            <a:pPr mar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Shannon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information theory, entropy (from that, natural language processing, computational linguistics)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61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90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3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4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40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50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8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do we associate with digital transformation/DSM?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that all new? Is this change the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17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EF932-75D1-476C-8DA0-DF5E5F493E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7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BB8A-D810-41E7-8D4E-E2EB633F9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2FD64-9B58-4ABB-8584-94C317A17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8203-4C78-4FC5-93B7-39174C12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976B-B733-4B59-B7AA-F34E50F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20E7-8DAB-4669-819E-08DEF6A4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6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78CF-E7DC-47A0-AF29-1285CEE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3572-6931-44D3-8938-5BCF12B96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1455-24E4-49C8-A990-D28A294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2B45-F0CA-483F-93E5-9A745472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D411-DF9F-49CE-B98D-4453D5DB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8E28D-DA4B-4A94-8F3E-8C41DA144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7F373-0DB3-4EB1-B863-07A8E7148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A661-5310-4746-AB0A-6835E2C8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B654-C175-48B1-9CAA-7BEC460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CB12-D7CD-4856-8A8C-C17D3B2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BEC-8DC8-42C7-98C5-2EB69332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D193-6F81-47A7-A445-6C4C2C428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EC0D-E2DD-4BD6-AAB7-57C14A38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1314A-19D7-4F05-A2D3-1ADB7903A535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6804-CFA7-470E-936C-F323B491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7F48-A41D-4AFE-991E-91591FFC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ED77-B299-4C15-97A4-C66DB4D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8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9E30-9D4D-44C7-97F9-B8BC0AAB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0375-BFA4-4A7B-AF30-B3DC79E3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Fira Sans Book" panose="020B0503050000020004" pitchFamily="34" charset="0"/>
              </a:defRPr>
            </a:lvl1pPr>
            <a:lvl2pPr>
              <a:defRPr baseline="0">
                <a:latin typeface="Fira Sans Book" panose="020B0503050000020004" pitchFamily="34" charset="0"/>
              </a:defRPr>
            </a:lvl2pPr>
            <a:lvl3pPr>
              <a:defRPr baseline="0">
                <a:latin typeface="Fira Sans Book" panose="020B0503050000020004" pitchFamily="34" charset="0"/>
              </a:defRPr>
            </a:lvl3pPr>
            <a:lvl4pPr>
              <a:defRPr baseline="0">
                <a:latin typeface="Fira Sans Book" panose="020B0503050000020004" pitchFamily="34" charset="0"/>
              </a:defRPr>
            </a:lvl4pPr>
            <a:lvl5pPr>
              <a:defRPr baseline="0">
                <a:latin typeface="Fira Sans Book" panose="020B05030500000200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53907-0DED-48DC-8CDC-C9463AC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2619-4806-4E22-B631-7B66B80F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E1F4-C899-41CF-A8C6-22D4254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45A4-0A94-4E76-973C-2CBAA26B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82326-28DD-4909-BD63-347C64403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5E0C-DF56-4AD4-8743-506C108E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803F-2318-464D-B9C1-82AE28D0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F0C43-FBF6-4643-A3BC-8E19CE5A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F2F-B891-4452-8A75-13D5BD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A7BB-5E3C-417B-8EA7-06B3B229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20598-D652-4A3C-BC73-8D23290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C844-7659-4C66-A4FA-A093971E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A307-1D5B-4639-A9F9-26C814B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E65E-41A6-4BDB-B021-B62E73EC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960C-7E48-47EE-9E81-D2B3540A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AAB35-000E-4988-AEB0-EFFFA59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C393-4EA6-45ED-B8A5-ECD716480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936E6-A4B1-4A26-BC85-FB486ED10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07AA0-8B8F-4C71-80A6-7A4938099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98830-88BA-4968-8225-4A15297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BDB88-E3D1-4F59-9929-233CFBB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08D7D-9AC3-4357-BFA2-A95F91F0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B87C-F525-4A1D-9581-9CAB28AD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0DF9A-6F4F-49FA-89E0-D9DA1745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57C1-F6B1-4312-AC14-D263B1BE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8699-D5B8-4B4C-993A-23A02E6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45C9B-93D2-41A5-A3FC-5FDF5A1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E02E2-1CE2-4CB3-92BD-33EF62F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705D-C980-4558-A655-C52DD0C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6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1E-60CA-4698-B3A7-D2E85FC1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C31A-88F6-4F1F-B49E-488C802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5E67C-798F-4E1C-A7C3-D0B66E96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5ECF-E364-4212-ADFE-5953AFCF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0466-0ECA-4846-BEE0-D4A9BEF6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1A9A6-D7A7-449C-994D-BF7683E2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1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9C35-813E-44E4-AE18-3608AB3E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1FE2E-5C84-4BB2-9F45-B4794F22E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074A-308C-4B30-9171-58BD9DD2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6EF9-30FD-4D00-A7E1-F3D09241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1DEA0-C9EC-4BF0-BAE9-10A7C513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409F-9947-414F-9036-4E64E77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13E4B-C58D-49D1-B118-A23BC06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285D-1004-467A-878C-6F85EDD8B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1CC7-BC6B-4B74-8B6E-F033FCAB6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72AC6-8724-4A85-B510-93FEE1FC80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FFEE-1D8C-4047-BCB2-6C9C0261B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C9D1-01F1-4DFE-9606-57B6E1AD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2A291-6E9A-4BAD-A852-F3FF147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811B"/>
          </a:solidFill>
          <a:latin typeface="Fira Sans Book" panose="020B0503050000020004" pitchFamily="34" charset="0"/>
          <a:ea typeface="Fira Sans Book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4719E0-5B26-424B-99FE-28BEE15BF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/>
          <a:stretch/>
        </p:blipFill>
        <p:spPr bwMode="auto">
          <a:xfrm>
            <a:off x="0" y="0"/>
            <a:ext cx="12192000" cy="68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1991-CBFD-4181-9547-D1AC453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449" y="3183581"/>
            <a:ext cx="4343977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and </a:t>
            </a:r>
            <a:r>
              <a:rPr lang="en-US" sz="40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Systems </a:t>
            </a:r>
            <a:r>
              <a:rPr lang="en-US" sz="4000" dirty="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0F6B4-17F2-491F-846B-4816627E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1238" y="5414377"/>
            <a:ext cx="3410416" cy="98168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Pavel Krömer,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Dept. of Computer Science,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VSB – Technical University of Ostrava</a:t>
            </a:r>
          </a:p>
        </p:txBody>
      </p:sp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D5BF85-0D89-4466-A593-4C4EE999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82" y="5177184"/>
            <a:ext cx="755871" cy="10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77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Parallel extensions of SISD architectures</a:t>
            </a:r>
          </a:p>
          <a:p>
            <a:r>
              <a:rPr lang="en-US" dirty="0">
                <a:solidFill>
                  <a:srgbClr val="EB811B"/>
                </a:solidFill>
              </a:rPr>
              <a:t>Superscalar </a:t>
            </a:r>
            <a:r>
              <a:rPr lang="en-US" dirty="0"/>
              <a:t>execution</a:t>
            </a:r>
          </a:p>
          <a:p>
            <a:pPr lvl="1"/>
            <a:r>
              <a:rPr lang="en-US" dirty="0"/>
              <a:t>multiple instruction pipelines</a:t>
            </a:r>
          </a:p>
          <a:p>
            <a:pPr lvl="1"/>
            <a:r>
              <a:rPr lang="en-US" dirty="0"/>
              <a:t>in-order execution</a:t>
            </a:r>
          </a:p>
          <a:p>
            <a:pPr lvl="2"/>
            <a:r>
              <a:rPr lang="en-US" dirty="0"/>
              <a:t>Very-long instruction word (VLIW); </a:t>
            </a:r>
          </a:p>
          <a:p>
            <a:pPr lvl="2"/>
            <a:r>
              <a:rPr lang="en-US" dirty="0"/>
              <a:t>One instruction encodes more operations (for each pipeline one)</a:t>
            </a:r>
          </a:p>
          <a:p>
            <a:pPr lvl="2"/>
            <a:r>
              <a:rPr lang="en-US" dirty="0"/>
              <a:t>Compiler finds instructions that can be </a:t>
            </a:r>
            <a:r>
              <a:rPr lang="en-US" dirty="0">
                <a:solidFill>
                  <a:srgbClr val="EB811B"/>
                </a:solidFill>
              </a:rPr>
              <a:t>speculatively </a:t>
            </a:r>
            <a:r>
              <a:rPr lang="en-US" dirty="0"/>
              <a:t>executed in parallel</a:t>
            </a:r>
          </a:p>
          <a:p>
            <a:pPr lvl="1"/>
            <a:r>
              <a:rPr lang="en-US" dirty="0"/>
              <a:t>out-of-order execution</a:t>
            </a:r>
          </a:p>
          <a:p>
            <a:pPr lvl="2"/>
            <a:r>
              <a:rPr lang="en-US" dirty="0"/>
              <a:t>Hardware finds independent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Single-instruction single-data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1959191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SISD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1D1D1F-C54F-4A79-82F6-222C42D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9" y="5494111"/>
            <a:ext cx="5439833" cy="1349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F52051-D32B-431A-8284-2FA80D8F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26" y="5494111"/>
            <a:ext cx="5439834" cy="13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244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72CCF12-CA09-40F1-BFF3-1454F2F9E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4800"/>
            <a:ext cx="121920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8" y="1825624"/>
            <a:ext cx="7323450" cy="4806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Rather rare parallel architecture</a:t>
            </a:r>
          </a:p>
          <a:p>
            <a:r>
              <a:rPr lang="en-US" sz="2400" dirty="0"/>
              <a:t>Each processing unit operates on the data independently via </a:t>
            </a:r>
            <a:r>
              <a:rPr lang="en-US" sz="2400" dirty="0">
                <a:solidFill>
                  <a:srgbClr val="EB811B"/>
                </a:solidFill>
              </a:rPr>
              <a:t>separate instruction streams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EB811B"/>
                </a:solidFill>
              </a:rPr>
              <a:t>single data stream </a:t>
            </a:r>
            <a:r>
              <a:rPr lang="en-US" sz="2400" dirty="0"/>
              <a:t>is fed into multiple processing units</a:t>
            </a:r>
          </a:p>
          <a:p>
            <a:r>
              <a:rPr lang="en-US" sz="2400" dirty="0"/>
              <a:t>Example usage</a:t>
            </a:r>
          </a:p>
          <a:p>
            <a:pPr lvl="1"/>
            <a:r>
              <a:rPr lang="en-US" sz="2000" dirty="0"/>
              <a:t>Redundant execution for fault tolerance (Space Shuttle flight control, Falcon 9/</a:t>
            </a:r>
            <a:r>
              <a:rPr lang="en-US" sz="2000"/>
              <a:t>heavy avionics - “</a:t>
            </a:r>
            <a:r>
              <a:rPr lang="en-US" sz="2000" dirty="0"/>
              <a:t>flight strings”)</a:t>
            </a:r>
          </a:p>
          <a:p>
            <a:pPr lvl="1"/>
            <a:r>
              <a:rPr lang="en-US" sz="2000" dirty="0"/>
              <a:t>Multiple frequency filters operating on a single signal stream</a:t>
            </a:r>
          </a:p>
          <a:p>
            <a:pPr lvl="1"/>
            <a:r>
              <a:rPr lang="en-US" sz="2000" dirty="0"/>
              <a:t>Multiple cryptography algorithms attempting to crack a single coded message</a:t>
            </a:r>
          </a:p>
          <a:p>
            <a:pPr lvl="1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Multiple-instruction single-data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2313454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MISD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F6D5568-6CAE-46D6-A00E-24B6A2ACE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94" y="249907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2218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6569DA8-6610-4D43-A3D7-F33E46115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/>
          <a:stretch/>
        </p:blipFill>
        <p:spPr bwMode="auto">
          <a:xfrm>
            <a:off x="8673146" y="1554335"/>
            <a:ext cx="3340359" cy="308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data-flow computer">
            <a:extLst>
              <a:ext uri="{FF2B5EF4-FFF2-40B4-BE49-F238E27FC236}">
                <a16:creationId xmlns:a16="http://schemas.microsoft.com/office/drawing/2014/main" id="{FFFC823F-7824-49D8-8DD0-07946DCA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548" y="3930456"/>
            <a:ext cx="2989040" cy="270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8" y="1825624"/>
            <a:ext cx="7323450" cy="4806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Modern MISD-like architectures</a:t>
            </a:r>
          </a:p>
          <a:p>
            <a:r>
              <a:rPr lang="en-US" sz="2400" dirty="0"/>
              <a:t>Systolic arrays</a:t>
            </a:r>
          </a:p>
          <a:p>
            <a:pPr lvl="1"/>
            <a:r>
              <a:rPr lang="en-US" sz="2000" dirty="0"/>
              <a:t>Computational networks with distributed data storage and distributed processing units</a:t>
            </a:r>
          </a:p>
          <a:p>
            <a:pPr lvl="1"/>
            <a:r>
              <a:rPr lang="en-US" sz="2000" dirty="0"/>
              <a:t>Matrix operations, convolution</a:t>
            </a:r>
          </a:p>
          <a:p>
            <a:pPr lvl="1"/>
            <a:r>
              <a:rPr lang="en-US" sz="2000" dirty="0"/>
              <a:t>Use: FPGAs, ASICs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Data-flow computers</a:t>
            </a:r>
          </a:p>
          <a:p>
            <a:pPr lvl="1"/>
            <a:r>
              <a:rPr lang="en-US" sz="2000" dirty="0"/>
              <a:t>operations executed when </a:t>
            </a:r>
            <a:br>
              <a:rPr lang="en-US" sz="2000" dirty="0"/>
            </a:br>
            <a:r>
              <a:rPr lang="en-US" sz="2000" dirty="0"/>
              <a:t>their operands are available</a:t>
            </a:r>
            <a:endParaRPr lang="en-US" sz="4000" dirty="0"/>
          </a:p>
          <a:p>
            <a:pPr lvl="1"/>
            <a:r>
              <a:rPr lang="en-US" sz="2000" dirty="0" err="1"/>
              <a:t>Maxeler</a:t>
            </a:r>
            <a:r>
              <a:rPr lang="en-US" sz="2000" dirty="0"/>
              <a:t> Technologies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Multiple-instruction single-data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2313454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MISD</a:t>
            </a:r>
          </a:p>
        </p:txBody>
      </p:sp>
    </p:spTree>
    <p:extLst>
      <p:ext uri="{BB962C8B-B14F-4D97-AF65-F5344CB8AC3E}">
        <p14:creationId xmlns:p14="http://schemas.microsoft.com/office/powerpoint/2010/main" val="210692866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Single-instruction multiple-data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096" y="1825625"/>
            <a:ext cx="7472703" cy="279142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AKA: data-parallelism, vector operations</a:t>
            </a:r>
          </a:p>
          <a:p>
            <a:r>
              <a:rPr lang="en-US" dirty="0"/>
              <a:t>All processing units execute the </a:t>
            </a:r>
            <a:r>
              <a:rPr lang="en-US" dirty="0">
                <a:solidFill>
                  <a:srgbClr val="EB811B"/>
                </a:solidFill>
              </a:rPr>
              <a:t>same instruction </a:t>
            </a:r>
            <a:r>
              <a:rPr lang="en-US" dirty="0"/>
              <a:t>at any given clock cycle</a:t>
            </a:r>
          </a:p>
          <a:p>
            <a:r>
              <a:rPr lang="en-US" dirty="0"/>
              <a:t>Each processing unit can operate on a </a:t>
            </a:r>
            <a:r>
              <a:rPr lang="en-US" dirty="0">
                <a:solidFill>
                  <a:srgbClr val="EB811B"/>
                </a:solidFill>
              </a:rPr>
              <a:t>different data element</a:t>
            </a:r>
          </a:p>
          <a:p>
            <a:r>
              <a:rPr lang="en-US" dirty="0"/>
              <a:t>Good for specialized problems with a high degree of regularity, </a:t>
            </a:r>
          </a:p>
          <a:p>
            <a:pPr lvl="1"/>
            <a:r>
              <a:rPr lang="en-US" dirty="0"/>
              <a:t>Matrix ops, graphics/image processing.</a:t>
            </a:r>
          </a:p>
          <a:p>
            <a:r>
              <a:rPr lang="en-US" dirty="0"/>
              <a:t>Synchronous (lockstep) and deterministic execution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2313454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SIMD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538E47B-1E22-4086-A89E-A46F5335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4157"/>
            <a:ext cx="3042896" cy="30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965AE-D1C2-4777-93B4-8D1564FC8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4373"/>
            <a:ext cx="3930713" cy="1814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4D1BC-32F4-4C86-9EC9-8EDEE01C0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713" y="5104373"/>
            <a:ext cx="7585276" cy="18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568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Single-instruction multiple-data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94" y="1825625"/>
            <a:ext cx="1112230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Modern examples</a:t>
            </a:r>
          </a:p>
          <a:p>
            <a:r>
              <a:rPr lang="en-US" dirty="0"/>
              <a:t>GPGPUs, </a:t>
            </a:r>
            <a:br>
              <a:rPr lang="en-US" dirty="0"/>
            </a:br>
            <a:r>
              <a:rPr lang="en-US" dirty="0"/>
              <a:t>FP accelerators</a:t>
            </a:r>
          </a:p>
          <a:p>
            <a:r>
              <a:rPr lang="en-US" dirty="0"/>
              <a:t>CPUs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2313454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SIMD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FD4D842-BEF4-4E99-AA55-E3F3B2838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" t="21111" r="7949" b="2843"/>
          <a:stretch/>
        </p:blipFill>
        <p:spPr bwMode="auto">
          <a:xfrm>
            <a:off x="5730723" y="1201045"/>
            <a:ext cx="6254187" cy="31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D01C197-6924-4AA9-AF04-9C3FB169B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62" y="3020991"/>
            <a:ext cx="3814985" cy="384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592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Single-instruction multiple-data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SIMD computation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Caveat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branching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2313454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SIMD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C48AE-9030-42FE-AE0B-D713D2E0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232" y="2042919"/>
            <a:ext cx="6163535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1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Multiple-instruction </a:t>
            </a:r>
            <a:br>
              <a:rPr lang="en-US" dirty="0"/>
            </a:br>
            <a:r>
              <a:rPr lang="en-US" dirty="0"/>
              <a:t>multiple-data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parallel (task parallel) computation without the restrictions of SIMD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2667718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MIMD</a:t>
            </a:r>
          </a:p>
        </p:txBody>
      </p:sp>
    </p:spTree>
    <p:extLst>
      <p:ext uri="{BB962C8B-B14F-4D97-AF65-F5344CB8AC3E}">
        <p14:creationId xmlns:p14="http://schemas.microsoft.com/office/powerpoint/2010/main" val="3027029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Flynn’s taxonomy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Extensions and alternatives</a:t>
            </a:r>
          </a:p>
          <a:p>
            <a:r>
              <a:rPr lang="en-US" dirty="0">
                <a:solidFill>
                  <a:srgbClr val="EB811B"/>
                </a:solidFill>
              </a:rPr>
              <a:t>SPMD</a:t>
            </a:r>
            <a:r>
              <a:rPr lang="en-US" dirty="0"/>
              <a:t> - Single </a:t>
            </a:r>
            <a:r>
              <a:rPr lang="en-US" dirty="0">
                <a:solidFill>
                  <a:srgbClr val="EB811B"/>
                </a:solidFill>
              </a:rPr>
              <a:t>process</a:t>
            </a:r>
            <a:r>
              <a:rPr lang="en-US" dirty="0"/>
              <a:t> multiple data</a:t>
            </a:r>
          </a:p>
          <a:p>
            <a:r>
              <a:rPr lang="en-US" dirty="0">
                <a:solidFill>
                  <a:srgbClr val="EB811B"/>
                </a:solidFill>
              </a:rPr>
              <a:t>MPMD</a:t>
            </a:r>
            <a:r>
              <a:rPr lang="en-US" dirty="0"/>
              <a:t> - Multiple </a:t>
            </a:r>
            <a:r>
              <a:rPr lang="en-US" dirty="0">
                <a:solidFill>
                  <a:srgbClr val="EB811B"/>
                </a:solidFill>
              </a:rPr>
              <a:t>process</a:t>
            </a:r>
            <a:r>
              <a:rPr lang="en-US" i="1" dirty="0"/>
              <a:t> </a:t>
            </a:r>
            <a:r>
              <a:rPr lang="en-US" dirty="0"/>
              <a:t>multiple data</a:t>
            </a:r>
          </a:p>
          <a:p>
            <a:r>
              <a:rPr lang="en-US" dirty="0"/>
              <a:t>Multiple SIMD - hybrid architectures of multiple SIMD systems</a:t>
            </a:r>
          </a:p>
          <a:p>
            <a:r>
              <a:rPr lang="en-US" dirty="0"/>
              <a:t>Superscalar SIMD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Feng’s classification (1972)</a:t>
            </a:r>
          </a:p>
          <a:p>
            <a:r>
              <a:rPr lang="en-US" dirty="0"/>
              <a:t>serial vs parallel processing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Handler’s classification (1977)</a:t>
            </a:r>
          </a:p>
          <a:p>
            <a:r>
              <a:rPr lang="en-US" dirty="0"/>
              <a:t>based on the degree of parallelism/pipelining ability of computer subsystems</a:t>
            </a:r>
          </a:p>
        </p:txBody>
      </p:sp>
    </p:spTree>
    <p:extLst>
      <p:ext uri="{BB962C8B-B14F-4D97-AF65-F5344CB8AC3E}">
        <p14:creationId xmlns:p14="http://schemas.microsoft.com/office/powerpoint/2010/main" val="37212562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0C5BB8-0C4F-4D97-A787-F03BAFEE9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0" u="sng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Word Serial and Bit Serial (WSBS)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Word Parallel and Bit Serial (WPBS)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Word Serial and Bit Parallel(WSBP) 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Word Parallel and Bit Parallel (WPBP)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A008E7-2740-4E05-8355-22960F928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b="0" u="sng" dirty="0"/>
              <a:t>System classification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FA9E74-3E7E-449C-A2EA-A9D6A028B45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>
              <a:solidFill>
                <a:srgbClr val="EB811B"/>
              </a:solidFill>
            </a:endParaRPr>
          </a:p>
          <a:p>
            <a:r>
              <a:rPr lang="en-US" dirty="0">
                <a:solidFill>
                  <a:srgbClr val="EB811B"/>
                </a:solidFill>
              </a:rPr>
              <a:t>WSBS</a:t>
            </a:r>
            <a:r>
              <a:rPr lang="en-US" dirty="0"/>
              <a:t> has been called bit parallel processing because one bit is processed at a time.</a:t>
            </a:r>
          </a:p>
          <a:p>
            <a:r>
              <a:rPr lang="en-US" dirty="0">
                <a:solidFill>
                  <a:srgbClr val="EB811B"/>
                </a:solidFill>
              </a:rPr>
              <a:t>WPBS</a:t>
            </a:r>
            <a:r>
              <a:rPr lang="en-US" dirty="0"/>
              <a:t> has been called bit slice processing because m-bit slice is processes at a time.</a:t>
            </a:r>
          </a:p>
          <a:p>
            <a:r>
              <a:rPr lang="en-US" dirty="0">
                <a:solidFill>
                  <a:srgbClr val="EB811B"/>
                </a:solidFill>
              </a:rPr>
              <a:t>WSBP</a:t>
            </a:r>
            <a:r>
              <a:rPr lang="en-US" dirty="0"/>
              <a:t> is found in most existing computers and has been called as Word Slice processing because one word of n bit processed at a time. </a:t>
            </a:r>
          </a:p>
          <a:p>
            <a:r>
              <a:rPr lang="en-US" dirty="0">
                <a:solidFill>
                  <a:srgbClr val="EB811B"/>
                </a:solidFill>
              </a:rPr>
              <a:t>WPBP</a:t>
            </a:r>
            <a:r>
              <a:rPr lang="en-US" dirty="0"/>
              <a:t> is known as fully </a:t>
            </a:r>
            <a:r>
              <a:rPr lang="en-US" dirty="0" err="1"/>
              <a:t>parallelprocessing</a:t>
            </a:r>
            <a:r>
              <a:rPr lang="en-US" dirty="0"/>
              <a:t> in which an array on n x m bits is processes at one time.</a:t>
            </a:r>
          </a:p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1EEF36-2E5A-431B-B05F-8CB187EF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7"/>
            <a:ext cx="10515600" cy="1325563"/>
          </a:xfrm>
        </p:spPr>
        <p:txBody>
          <a:bodyPr/>
          <a:lstStyle/>
          <a:p>
            <a:r>
              <a:rPr lang="en-US" dirty="0"/>
              <a:t>Beyond Flynn’s taxonomy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FC4464D-12C3-4EE1-8897-3607998B3DDC}"/>
              </a:ext>
            </a:extLst>
          </p:cNvPr>
          <p:cNvSpPr txBox="1">
            <a:spLocks/>
          </p:cNvSpPr>
          <p:nvPr/>
        </p:nvSpPr>
        <p:spPr>
          <a:xfrm>
            <a:off x="836612" y="95221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dirty="0"/>
              <a:t>Feng’s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2888656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Flynn’s taxonomy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Handler’s classification</a:t>
            </a:r>
          </a:p>
          <a:p>
            <a:r>
              <a:rPr lang="en-US" dirty="0"/>
              <a:t>Evaluates 3 levels of systems architecture </a:t>
            </a:r>
          </a:p>
          <a:p>
            <a:pPr lvl="1"/>
            <a:r>
              <a:rPr lang="en-US" dirty="0"/>
              <a:t>processor control unit (PCU [= CPU]); Arithmetic logic unit (ALU); Bit-level circuit (BLC)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it-IT" dirty="0">
                <a:solidFill>
                  <a:srgbClr val="EB811B"/>
                </a:solidFill>
              </a:rPr>
              <a:t>Computer = (p * p', a * a', b * b’) 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en-US" dirty="0"/>
              <a:t>p = number of PCUs </a:t>
            </a:r>
          </a:p>
          <a:p>
            <a:pPr lvl="1"/>
            <a:r>
              <a:rPr lang="en-US" dirty="0"/>
              <a:t>p'= number of PCUs that can be pipelined </a:t>
            </a:r>
          </a:p>
          <a:p>
            <a:pPr lvl="1"/>
            <a:r>
              <a:rPr lang="en-US" dirty="0"/>
              <a:t>a = number of ALUs controlled by each PCU </a:t>
            </a:r>
          </a:p>
          <a:p>
            <a:pPr lvl="1"/>
            <a:r>
              <a:rPr lang="en-US" dirty="0"/>
              <a:t>a'= number of ALUs that can be pipelined </a:t>
            </a:r>
          </a:p>
          <a:p>
            <a:pPr lvl="1"/>
            <a:r>
              <a:rPr lang="en-US" dirty="0"/>
              <a:t>b = number of bits in ALU or processing element (PE) word </a:t>
            </a:r>
          </a:p>
          <a:p>
            <a:pPr lvl="1"/>
            <a:r>
              <a:rPr lang="en-US" dirty="0"/>
              <a:t>b'= number of pipeline segments on all ALUs or in a single PE</a:t>
            </a:r>
          </a:p>
          <a:p>
            <a:pPr lvl="1"/>
            <a:r>
              <a:rPr lang="en-US" dirty="0"/>
              <a:t>set of well-defined operators (*,+,v,~)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407D1D-9BFF-4D56-AE0B-84F23BCD1CF1}"/>
              </a:ext>
            </a:extLst>
          </p:cNvPr>
          <p:cNvSpPr txBox="1">
            <a:spLocks/>
          </p:cNvSpPr>
          <p:nvPr/>
        </p:nvSpPr>
        <p:spPr>
          <a:xfrm>
            <a:off x="2791912" y="6217295"/>
            <a:ext cx="5679510" cy="516878"/>
          </a:xfrm>
          <a:prstGeom prst="rect">
            <a:avLst/>
          </a:prstGeom>
          <a:solidFill>
            <a:srgbClr val="006FBA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1"/>
                </a:solidFill>
              </a:rPr>
              <a:t>Example: </a:t>
            </a:r>
            <a:r>
              <a:rPr lang="en-US" sz="2200" dirty="0"/>
              <a:t>Cray-1 = (1, 12 * 8, 64 * (1 ~ 14)) 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7020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Major topics</a:t>
            </a:r>
            <a:endParaRPr lang="en-US" dirty="0"/>
          </a:p>
          <a:p>
            <a:pPr lvl="1"/>
            <a:r>
              <a:rPr lang="en-US" dirty="0"/>
              <a:t>Types, basic concepts, classification</a:t>
            </a:r>
          </a:p>
          <a:p>
            <a:endParaRPr lang="en-US" dirty="0"/>
          </a:p>
          <a:p>
            <a:r>
              <a:rPr lang="en-US" dirty="0"/>
              <a:t>Literature</a:t>
            </a:r>
          </a:p>
          <a:p>
            <a:pPr lvl="1"/>
            <a:r>
              <a:rPr lang="en-US" dirty="0" err="1"/>
              <a:t>Bhujade</a:t>
            </a:r>
            <a:r>
              <a:rPr lang="en-US" dirty="0"/>
              <a:t> </a:t>
            </a:r>
            <a:r>
              <a:rPr lang="en-US" dirty="0" err="1"/>
              <a:t>Moreshwar</a:t>
            </a:r>
            <a:r>
              <a:rPr lang="en-US" dirty="0"/>
              <a:t> R., M.R. </a:t>
            </a:r>
            <a:r>
              <a:rPr lang="en-US" dirty="0" err="1"/>
              <a:t>Bhujade</a:t>
            </a:r>
            <a:r>
              <a:rPr lang="en-US" dirty="0"/>
              <a:t>; Parallel Computing, New Age International, 2009</a:t>
            </a:r>
          </a:p>
          <a:p>
            <a:pPr lvl="1"/>
            <a:r>
              <a:rPr lang="en-US" dirty="0"/>
              <a:t>Mattson, Timothy G., Rasmussen, Craig E., </a:t>
            </a:r>
            <a:r>
              <a:rPr lang="en-US" dirty="0" err="1"/>
              <a:t>Sottile</a:t>
            </a:r>
            <a:r>
              <a:rPr lang="en-US" dirty="0"/>
              <a:t>, Matthew J; Introduction to Concurrency in Programming Languages, Chapman &amp; Hall/CRC Press, 2009</a:t>
            </a:r>
          </a:p>
          <a:p>
            <a:pPr lvl="1"/>
            <a:r>
              <a:rPr lang="en-US" dirty="0"/>
              <a:t>David Padua; Encyclopedia of Parallel Computing, Springer US, 2011</a:t>
            </a:r>
          </a:p>
        </p:txBody>
      </p:sp>
    </p:spTree>
    <p:extLst>
      <p:ext uri="{BB962C8B-B14F-4D97-AF65-F5344CB8AC3E}">
        <p14:creationId xmlns:p14="http://schemas.microsoft.com/office/powerpoint/2010/main" val="23363040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Memory organization in </a:t>
            </a:r>
            <a:br>
              <a:rPr lang="en-US" sz="4400" dirty="0"/>
            </a:br>
            <a:r>
              <a:rPr lang="en-US" sz="4400" dirty="0"/>
              <a:t>parallel environments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3466393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6F189DB-CC44-40DA-8432-784E9CF9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660" y="0"/>
            <a:ext cx="9844080" cy="6866884"/>
          </a:xfrm>
          <a:prstGeom prst="rect">
            <a:avLst/>
          </a:prstGeom>
          <a:noFill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4E91D1-0D51-4621-97B9-7F08DC486683}"/>
              </a:ext>
            </a:extLst>
          </p:cNvPr>
          <p:cNvSpPr/>
          <p:nvPr/>
        </p:nvSpPr>
        <p:spPr>
          <a:xfrm>
            <a:off x="1065660" y="2928135"/>
            <a:ext cx="6937909" cy="1109609"/>
          </a:xfrm>
          <a:prstGeom prst="roundRect">
            <a:avLst/>
          </a:prstGeom>
          <a:noFill/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B4A1B9-4316-4012-A628-2C55262A6F9E}"/>
              </a:ext>
            </a:extLst>
          </p:cNvPr>
          <p:cNvSpPr/>
          <p:nvPr/>
        </p:nvSpPr>
        <p:spPr>
          <a:xfrm>
            <a:off x="3240911" y="4413979"/>
            <a:ext cx="5069712" cy="1109609"/>
          </a:xfrm>
          <a:prstGeom prst="roundRect">
            <a:avLst/>
          </a:prstGeom>
          <a:noFill/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2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8D9C0D4-8810-4C88-A603-BB5FD02C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315" y="92077"/>
            <a:ext cx="39433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Processors have access to the complete memory </a:t>
            </a:r>
            <a:br>
              <a:rPr lang="en-US" dirty="0"/>
            </a:br>
            <a:r>
              <a:rPr lang="en-US" dirty="0"/>
              <a:t>(as a global [shared] address space)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Processors can operate independently but share memory resources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Changes in memory caused by one processor are visible to all 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</a:t>
            </a:r>
            <a:r>
              <a:rPr lang="en-US" dirty="0">
                <a:solidFill>
                  <a:srgbClr val="EB811B"/>
                </a:solidFill>
              </a:rPr>
              <a:t>tightly coupled systems</a:t>
            </a:r>
          </a:p>
        </p:txBody>
      </p:sp>
    </p:spTree>
    <p:extLst>
      <p:ext uri="{BB962C8B-B14F-4D97-AF65-F5344CB8AC3E}">
        <p14:creationId xmlns:p14="http://schemas.microsoft.com/office/powerpoint/2010/main" val="1633678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8D9C0D4-8810-4C88-A603-BB5FD02C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315" y="92077"/>
            <a:ext cx="39433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Uniform memory access (UMA)</a:t>
            </a:r>
          </a:p>
          <a:p>
            <a:r>
              <a:rPr lang="en-US" dirty="0"/>
              <a:t>AKA </a:t>
            </a:r>
            <a:r>
              <a:rPr lang="en-US" dirty="0">
                <a:solidFill>
                  <a:srgbClr val="EB811B"/>
                </a:solidFill>
              </a:rPr>
              <a:t>Symmetric Multiprocessors (SMPs)</a:t>
            </a:r>
            <a:r>
              <a:rPr lang="en-US" dirty="0"/>
              <a:t> </a:t>
            </a:r>
          </a:p>
          <a:p>
            <a:r>
              <a:rPr lang="en-US" dirty="0"/>
              <a:t>Systems of identical processors with equal access </a:t>
            </a:r>
            <a:br>
              <a:rPr lang="en-US" dirty="0"/>
            </a:br>
            <a:r>
              <a:rPr lang="en-US" dirty="0"/>
              <a:t>and access times to memory</a:t>
            </a:r>
          </a:p>
          <a:p>
            <a:r>
              <a:rPr lang="en-US" dirty="0"/>
              <a:t>Sometimes called </a:t>
            </a:r>
            <a:r>
              <a:rPr lang="en-US" dirty="0">
                <a:solidFill>
                  <a:srgbClr val="EB811B"/>
                </a:solidFill>
              </a:rPr>
              <a:t>Cache Coherent UMA (CC-UMA)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one processor updates a location in shared memory, all the other processors know about the update</a:t>
            </a:r>
          </a:p>
          <a:p>
            <a:pPr lvl="1"/>
            <a:r>
              <a:rPr lang="en-US" dirty="0"/>
              <a:t>cache memories that provide access to these variables are kept consistent </a:t>
            </a:r>
          </a:p>
          <a:p>
            <a:pPr lvl="1"/>
            <a:r>
              <a:rPr lang="en-US" dirty="0"/>
              <a:t>accomplished at the hardware level (snoopy/sniffy bus protocol)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7604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Non-uniform memory access (NUMA)</a:t>
            </a:r>
          </a:p>
          <a:p>
            <a:r>
              <a:rPr lang="en-US" dirty="0"/>
              <a:t>One </a:t>
            </a:r>
            <a:r>
              <a:rPr lang="en-US" dirty="0">
                <a:solidFill>
                  <a:srgbClr val="EB811B"/>
                </a:solidFill>
              </a:rPr>
              <a:t>SMP</a:t>
            </a:r>
            <a:r>
              <a:rPr lang="en-US" dirty="0"/>
              <a:t> can directly access memory of another SMP</a:t>
            </a:r>
          </a:p>
          <a:p>
            <a:r>
              <a:rPr lang="en-US" dirty="0"/>
              <a:t>Not all processors have equal access time to all memories</a:t>
            </a:r>
          </a:p>
          <a:p>
            <a:r>
              <a:rPr lang="en-US" dirty="0"/>
              <a:t>Memory access across link is slower</a:t>
            </a:r>
          </a:p>
          <a:p>
            <a:r>
              <a:rPr lang="en-US" dirty="0"/>
              <a:t>Cache Coherent NUMA (CC-NUMA) if cache coherency is achieved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F092BD5-EA3B-4028-80F3-63F41018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50061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84338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Oracle SPARC M8 Processor">
            <a:extLst>
              <a:ext uri="{FF2B5EF4-FFF2-40B4-BE49-F238E27FC236}">
                <a16:creationId xmlns:a16="http://schemas.microsoft.com/office/drawing/2014/main" id="{63B13EC6-D380-4E3B-9561-876275829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8213" r="18808" b="6001"/>
          <a:stretch/>
        </p:blipFill>
        <p:spPr bwMode="auto">
          <a:xfrm>
            <a:off x="6924072" y="10269"/>
            <a:ext cx="2777924" cy="22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4469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000" dirty="0"/>
              <a:t>Pros and cons</a:t>
            </a:r>
          </a:p>
          <a:p>
            <a:r>
              <a:rPr lang="en-US" sz="2600" dirty="0"/>
              <a:t>Advantages</a:t>
            </a:r>
          </a:p>
          <a:p>
            <a:pPr lvl="1"/>
            <a:r>
              <a:rPr lang="en-US" dirty="0"/>
              <a:t>Global address space provides a </a:t>
            </a:r>
            <a:r>
              <a:rPr lang="en-US" dirty="0">
                <a:solidFill>
                  <a:srgbClr val="EB811B"/>
                </a:solidFill>
              </a:rPr>
              <a:t>user-friendly </a:t>
            </a:r>
            <a:r>
              <a:rPr lang="en-US" dirty="0"/>
              <a:t>programming access to memory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Data sharing </a:t>
            </a:r>
            <a:r>
              <a:rPr lang="en-US" dirty="0"/>
              <a:t>between tasks is both </a:t>
            </a:r>
            <a:r>
              <a:rPr lang="en-US" dirty="0">
                <a:solidFill>
                  <a:srgbClr val="EB811B"/>
                </a:solidFill>
              </a:rPr>
              <a:t>fast and uniform </a:t>
            </a:r>
            <a:r>
              <a:rPr lang="en-US" dirty="0"/>
              <a:t>due to the proximity of memory to CPUs</a:t>
            </a:r>
          </a:p>
          <a:p>
            <a:endParaRPr lang="en-US" dirty="0"/>
          </a:p>
          <a:p>
            <a:r>
              <a:rPr lang="en-US" sz="2600" dirty="0"/>
              <a:t>Disadvantages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Lack of scalability between memory and CPUs</a:t>
            </a:r>
            <a:r>
              <a:rPr lang="en-US" dirty="0"/>
              <a:t>. Adding more CPUs can geometrically increases traffic on the shared memory-CPU path, and for cache coherent systems, geometrically increase traffic associated with cache/memory management</a:t>
            </a:r>
          </a:p>
          <a:p>
            <a:pPr lvl="1"/>
            <a:r>
              <a:rPr lang="en-US" dirty="0">
                <a:solidFill>
                  <a:srgbClr val="EB811B"/>
                </a:solidFill>
              </a:rPr>
              <a:t>Programmer responsibility </a:t>
            </a:r>
            <a:r>
              <a:rPr lang="en-US" dirty="0"/>
              <a:t>for synchronization constructs that ensure "correct" access of global memory.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AC325B-2E6D-4D6E-99E1-0A9BC9F9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252" y="1139119"/>
            <a:ext cx="2753748" cy="57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7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EF5E965-BF9B-466F-80BB-7FF6A302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84786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memory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685"/>
            <a:ext cx="10515600" cy="45824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Use a communication network to connect inter-processor memory.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Processors have own local memory and memory addresses in one processor do not map to another processor. No global address space exists.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Processors operate independently, local changes do not affect other processors (and their memory). Cache coherency out of question.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IPC (data sharing + synchronization) explicitly defined by program/programmer.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</a:t>
            </a:r>
            <a:r>
              <a:rPr lang="en-US" dirty="0">
                <a:solidFill>
                  <a:srgbClr val="EB811B"/>
                </a:solidFill>
              </a:rPr>
              <a:t>loosely coupled systems</a:t>
            </a:r>
          </a:p>
        </p:txBody>
      </p:sp>
    </p:spTree>
    <p:extLst>
      <p:ext uri="{BB962C8B-B14F-4D97-AF65-F5344CB8AC3E}">
        <p14:creationId xmlns:p14="http://schemas.microsoft.com/office/powerpoint/2010/main" val="2419456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EF5E965-BF9B-466F-80BB-7FF6A302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84786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memory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Challenging IPC</a:t>
            </a:r>
          </a:p>
          <a:p>
            <a:r>
              <a:rPr lang="en-US" dirty="0"/>
              <a:t>Explicit IPC via message passing</a:t>
            </a:r>
          </a:p>
          <a:p>
            <a:r>
              <a:rPr lang="en-US" dirty="0"/>
              <a:t>Communication usually a significant bottleneck</a:t>
            </a:r>
          </a:p>
          <a:p>
            <a:r>
              <a:rPr lang="en-US" dirty="0"/>
              <a:t>Communication-driven algorithm design and considerations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Advantages</a:t>
            </a:r>
          </a:p>
          <a:p>
            <a:r>
              <a:rPr lang="en-US" dirty="0"/>
              <a:t>Memory scalable with the number of processors</a:t>
            </a:r>
          </a:p>
          <a:p>
            <a:r>
              <a:rPr lang="en-US" dirty="0"/>
              <a:t>Each processor can rapidly access its own memory without interference and without any special overhead </a:t>
            </a:r>
            <a:r>
              <a:rPr lang="en-US" dirty="0" err="1"/>
              <a:t>wrt</a:t>
            </a:r>
            <a:r>
              <a:rPr lang="en-US" dirty="0"/>
              <a:t>. cache coherency</a:t>
            </a:r>
          </a:p>
          <a:p>
            <a:r>
              <a:rPr lang="en-US" dirty="0"/>
              <a:t>Cost effective, can use commodity, off-the-shelf processors and networking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53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CA3055-B3F4-463E-9134-314891830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79" b="5975"/>
          <a:stretch/>
        </p:blipFill>
        <p:spPr>
          <a:xfrm>
            <a:off x="6684936" y="5004655"/>
            <a:ext cx="5507064" cy="1853345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6EF5E965-BF9B-466F-80BB-7FF6A302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84786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memory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Disadvantages</a:t>
            </a:r>
          </a:p>
          <a:p>
            <a:r>
              <a:rPr lang="en-US" dirty="0"/>
              <a:t>Program/programmer responsible for all details associated with data communication between processors</a:t>
            </a:r>
          </a:p>
          <a:p>
            <a:r>
              <a:rPr lang="en-US" dirty="0"/>
              <a:t>Difficult mapping of existing data structures to distributed memory for an </a:t>
            </a:r>
            <a:r>
              <a:rPr lang="en-US" dirty="0">
                <a:solidFill>
                  <a:srgbClr val="EB811B"/>
                </a:solidFill>
              </a:rPr>
              <a:t>efficient execution</a:t>
            </a:r>
          </a:p>
          <a:p>
            <a:r>
              <a:rPr lang="en-US" dirty="0"/>
              <a:t>Non-uniform memory access times - data residing on a remote node takes longer to access than local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3DDDE-612A-4CEF-B3FF-C0860EE2D608}"/>
              </a:ext>
            </a:extLst>
          </p:cNvPr>
          <p:cNvSpPr txBox="1">
            <a:spLocks/>
          </p:cNvSpPr>
          <p:nvPr/>
        </p:nvSpPr>
        <p:spPr>
          <a:xfrm>
            <a:off x="0" y="5004654"/>
            <a:ext cx="6684936" cy="1853345"/>
          </a:xfrm>
          <a:prstGeom prst="rect">
            <a:avLst/>
          </a:prstGeom>
          <a:solidFill>
            <a:srgbClr val="006FBA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Barbora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/>
              <a:t>- 2. 10. 2019, VSB-TUO / IT4Innovations</a:t>
            </a:r>
            <a:br>
              <a:rPr lang="en-US" sz="2200" dirty="0"/>
            </a:br>
            <a:r>
              <a:rPr lang="en-US" sz="2200" dirty="0"/>
              <a:t> - 192x compute node w. 18-core CPU, 192 </a:t>
            </a:r>
            <a:r>
              <a:rPr lang="en-US" sz="2200" dirty="0" err="1"/>
              <a:t>GiB</a:t>
            </a:r>
            <a:r>
              <a:rPr lang="en-US" sz="2200" dirty="0"/>
              <a:t> RAM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 - 8x GPU node w. 12-core CPU, 192 </a:t>
            </a:r>
            <a:r>
              <a:rPr lang="en-US" sz="2200" dirty="0" err="1"/>
              <a:t>GiB</a:t>
            </a:r>
            <a:r>
              <a:rPr lang="en-US" sz="2200" dirty="0"/>
              <a:t> RAM, 4x NVIDIA V100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 - 1x fat node w. 8x16-core CPU, 6 </a:t>
            </a:r>
            <a:r>
              <a:rPr lang="en-US" sz="2200" dirty="0" err="1"/>
              <a:t>TiB</a:t>
            </a:r>
            <a:r>
              <a:rPr lang="en-US" sz="2200" dirty="0"/>
              <a:t> RAM</a:t>
            </a:r>
          </a:p>
        </p:txBody>
      </p:sp>
    </p:spTree>
    <p:extLst>
      <p:ext uri="{BB962C8B-B14F-4D97-AF65-F5344CB8AC3E}">
        <p14:creationId xmlns:p14="http://schemas.microsoft.com/office/powerpoint/2010/main" val="89564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40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Real-world systems combine SMPs and distributed memory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Combine the advantages/disadvantages of both</a:t>
            </a:r>
          </a:p>
          <a:p>
            <a:r>
              <a:rPr lang="en-US" dirty="0">
                <a:solidFill>
                  <a:srgbClr val="EB811B"/>
                </a:solidFill>
              </a:rPr>
              <a:t>Increased scalability </a:t>
            </a:r>
            <a:r>
              <a:rPr lang="en-US" dirty="0"/>
              <a:t>traded for </a:t>
            </a:r>
            <a:r>
              <a:rPr lang="en-US" dirty="0">
                <a:solidFill>
                  <a:srgbClr val="EB811B"/>
                </a:solidFill>
              </a:rPr>
              <a:t>increased program complexity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9FFEE33-4ABE-421C-8C47-0E90738E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23827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0AD6855F-54A9-4E3C-80B5-C31DA1FD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495344"/>
            <a:ext cx="4610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136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Parallel platforms and programs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558023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Alternative classifications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14322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 can be based 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Parallelism type</a:t>
            </a:r>
          </a:p>
          <a:p>
            <a:pPr lvl="1"/>
            <a:r>
              <a:rPr lang="en-US" dirty="0"/>
              <a:t>Data vs. task parallelism</a:t>
            </a:r>
          </a:p>
          <a:p>
            <a:endParaRPr lang="en-US" dirty="0"/>
          </a:p>
          <a:p>
            <a:r>
              <a:rPr lang="en-US" dirty="0"/>
              <a:t>Granularity</a:t>
            </a:r>
          </a:p>
          <a:p>
            <a:pPr lvl="1"/>
            <a:r>
              <a:rPr lang="en-US" dirty="0"/>
              <a:t>The ratio of communication and computation</a:t>
            </a:r>
          </a:p>
          <a:p>
            <a:pPr lvl="1"/>
            <a:r>
              <a:rPr lang="en-US" dirty="0"/>
              <a:t>How many instructions in a process</a:t>
            </a:r>
            <a:r>
              <a:rPr lang="en-US" dirty="0">
                <a:solidFill>
                  <a:srgbClr val="EB811B"/>
                </a:solidFill>
              </a:rPr>
              <a:t>*</a:t>
            </a:r>
          </a:p>
          <a:p>
            <a:pPr lvl="1"/>
            <a:r>
              <a:rPr lang="en-US" dirty="0"/>
              <a:t>Fine (&lt;20) vs. medium (&lt;500) vs. coarse grained programs</a:t>
            </a:r>
          </a:p>
          <a:p>
            <a:endParaRPr lang="en-US" dirty="0"/>
          </a:p>
          <a:p>
            <a:r>
              <a:rPr lang="en-US" dirty="0"/>
              <a:t>Degree of parallelism</a:t>
            </a:r>
          </a:p>
          <a:p>
            <a:pPr lvl="1"/>
            <a:r>
              <a:rPr lang="en-US" dirty="0"/>
              <a:t>high vs. low</a:t>
            </a:r>
          </a:p>
        </p:txBody>
      </p:sp>
    </p:spTree>
    <p:extLst>
      <p:ext uri="{BB962C8B-B14F-4D97-AF65-F5344CB8AC3E}">
        <p14:creationId xmlns:p14="http://schemas.microsoft.com/office/powerpoint/2010/main" val="199310335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15CA7-0BD1-447F-8FAD-D31F643154DA}"/>
              </a:ext>
            </a:extLst>
          </p:cNvPr>
          <p:cNvSpPr txBox="1">
            <a:spLocks/>
          </p:cNvSpPr>
          <p:nvPr/>
        </p:nvSpPr>
        <p:spPr>
          <a:xfrm>
            <a:off x="734255" y="3178252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412D8-23CB-41C6-9B80-D865CDF7FAC3}"/>
              </a:ext>
            </a:extLst>
          </p:cNvPr>
          <p:cNvSpPr txBox="1">
            <a:spLocks/>
          </p:cNvSpPr>
          <p:nvPr/>
        </p:nvSpPr>
        <p:spPr>
          <a:xfrm>
            <a:off x="902206" y="4243873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endParaRPr lang="cs-CZ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CA9A4C-B77E-4650-9BF5-91CAF46CE248}"/>
              </a:ext>
            </a:extLst>
          </p:cNvPr>
          <p:cNvSpPr txBox="1">
            <a:spLocks/>
          </p:cNvSpPr>
          <p:nvPr/>
        </p:nvSpPr>
        <p:spPr>
          <a:xfrm>
            <a:off x="808900" y="2112631"/>
            <a:ext cx="10265663" cy="120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EB8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Book" panose="020B0503050000020004" pitchFamily="34" charset="0"/>
                <a:ea typeface="Fira Sans Book" panose="020B0503050000020004" pitchFamily="34" charset="0"/>
                <a:cs typeface="+mj-cs"/>
              </a:defRPr>
            </a:lvl1pPr>
          </a:lstStyle>
          <a:p>
            <a:pPr algn="ctr"/>
            <a:r>
              <a:rPr lang="en-US" sz="4400" dirty="0"/>
              <a:t>Final thoughts</a:t>
            </a:r>
            <a:endParaRPr lang="cs-CZ" sz="4400" dirty="0"/>
          </a:p>
        </p:txBody>
      </p:sp>
    </p:spTree>
    <p:extLst>
      <p:ext uri="{BB962C8B-B14F-4D97-AF65-F5344CB8AC3E}">
        <p14:creationId xmlns:p14="http://schemas.microsoft.com/office/powerpoint/2010/main" val="3572274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 Grosch’s law and Seymour Cray’s observation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E0966D9-3C3B-44F2-B805-7DB6FE001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67766"/>
            <a:ext cx="5301205" cy="530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F3CED4AA-BED3-40C2-8BC3-6983967FB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98" y="1556794"/>
            <a:ext cx="4233602" cy="530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E7985E5D-EE11-4BA1-8713-BA76B96BCDE2}"/>
              </a:ext>
            </a:extLst>
          </p:cNvPr>
          <p:cNvSpPr/>
          <p:nvPr/>
        </p:nvSpPr>
        <p:spPr>
          <a:xfrm>
            <a:off x="3988676" y="4928531"/>
            <a:ext cx="6741056" cy="1836449"/>
          </a:xfrm>
          <a:prstGeom prst="wedgeEllipseCallout">
            <a:avLst>
              <a:gd name="adj1" fmla="val -57566"/>
              <a:gd name="adj2" fmla="val -50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1965:  … to do a calculation </a:t>
            </a:r>
            <a:r>
              <a:rPr lang="en-US" sz="2400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10</a:t>
            </a:r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 times as cheaply you must do it </a:t>
            </a:r>
            <a:r>
              <a:rPr lang="en-US" sz="2400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100 </a:t>
            </a:r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times as fast.</a:t>
            </a:r>
          </a:p>
          <a:p>
            <a:pPr algn="ctr"/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I call it </a:t>
            </a:r>
            <a:r>
              <a:rPr lang="en-US" sz="2400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Grosch's law</a:t>
            </a:r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.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9E60B68-CE01-47F5-83E6-0221D7A80915}"/>
              </a:ext>
            </a:extLst>
          </p:cNvPr>
          <p:cNvSpPr/>
          <p:nvPr/>
        </p:nvSpPr>
        <p:spPr>
          <a:xfrm>
            <a:off x="5648445" y="772985"/>
            <a:ext cx="3891061" cy="1836449"/>
          </a:xfrm>
          <a:prstGeom prst="wedgeEllipseCallout">
            <a:avLst>
              <a:gd name="adj1" fmla="val 85579"/>
              <a:gd name="adj2" fmla="val 650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Computers should obey a </a:t>
            </a:r>
            <a:r>
              <a:rPr lang="en-US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square law 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— when the price doubles, you should get at least four times as much speed.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F554CD25-988A-466C-8924-C96164A01C7C}"/>
              </a:ext>
            </a:extLst>
          </p:cNvPr>
          <p:cNvSpPr/>
          <p:nvPr/>
        </p:nvSpPr>
        <p:spPr>
          <a:xfrm>
            <a:off x="10310148" y="772985"/>
            <a:ext cx="1683154" cy="1054686"/>
          </a:xfrm>
          <a:prstGeom prst="cloudCallout">
            <a:avLst>
              <a:gd name="adj1" fmla="val 21115"/>
              <a:gd name="adj2" fmla="val 91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I said that in 1963!</a:t>
            </a:r>
          </a:p>
        </p:txBody>
      </p:sp>
    </p:spTree>
    <p:extLst>
      <p:ext uri="{BB962C8B-B14F-4D97-AF65-F5344CB8AC3E}">
        <p14:creationId xmlns:p14="http://schemas.microsoft.com/office/powerpoint/2010/main" val="812255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AFAAE0A0-70B7-4C53-A0AA-C3D5E66E2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9" b="1345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16" y="-4062"/>
            <a:ext cx="7212957" cy="867017"/>
          </a:xfrm>
          <a:solidFill>
            <a:srgbClr val="FFFFFF">
              <a:alpha val="50196"/>
            </a:srgbClr>
          </a:solidFill>
          <a:effectLst>
            <a:softEdge rad="127000"/>
          </a:effectLst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Marvin Minsky’s conjecture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F095A8-2BF6-4EC3-AE25-3E81ED8C856C}"/>
              </a:ext>
            </a:extLst>
          </p:cNvPr>
          <p:cNvSpPr txBox="1">
            <a:spLocks/>
          </p:cNvSpPr>
          <p:nvPr/>
        </p:nvSpPr>
        <p:spPr>
          <a:xfrm>
            <a:off x="5743456" y="2038834"/>
            <a:ext cx="1976858" cy="516878"/>
          </a:xfrm>
          <a:prstGeom prst="rect">
            <a:avLst/>
          </a:prstGeom>
          <a:solidFill>
            <a:srgbClr val="006FBA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1"/>
                </a:solidFill>
              </a:rPr>
              <a:t>Marvin Minsky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437591-304E-4A3D-A2CA-E24A60DFBB5B}"/>
              </a:ext>
            </a:extLst>
          </p:cNvPr>
          <p:cNvSpPr txBox="1">
            <a:spLocks/>
          </p:cNvSpPr>
          <p:nvPr/>
        </p:nvSpPr>
        <p:spPr>
          <a:xfrm>
            <a:off x="9109276" y="3036186"/>
            <a:ext cx="2244524" cy="516878"/>
          </a:xfrm>
          <a:prstGeom prst="rect">
            <a:avLst/>
          </a:prstGeom>
          <a:solidFill>
            <a:srgbClr val="006FBA">
              <a:alpha val="50196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1"/>
                </a:solidFill>
              </a:rPr>
              <a:t>Claude Shannon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DFCBC8-8CA6-4B57-A2C2-899EAF33F9E2}"/>
              </a:ext>
            </a:extLst>
          </p:cNvPr>
          <p:cNvSpPr txBox="1">
            <a:spLocks/>
          </p:cNvSpPr>
          <p:nvPr/>
        </p:nvSpPr>
        <p:spPr>
          <a:xfrm>
            <a:off x="8051157" y="1725910"/>
            <a:ext cx="2116238" cy="516878"/>
          </a:xfrm>
          <a:prstGeom prst="rect">
            <a:avLst/>
          </a:prstGeom>
          <a:solidFill>
            <a:srgbClr val="006FBA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1"/>
                </a:solidFill>
              </a:rPr>
              <a:t>John McCarthy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D17563-7D34-4FE9-B9EA-73E603855FD0}"/>
              </a:ext>
            </a:extLst>
          </p:cNvPr>
          <p:cNvSpPr txBox="1">
            <a:spLocks/>
          </p:cNvSpPr>
          <p:nvPr/>
        </p:nvSpPr>
        <p:spPr>
          <a:xfrm>
            <a:off x="3082725" y="2777747"/>
            <a:ext cx="2244524" cy="516878"/>
          </a:xfrm>
          <a:prstGeom prst="rect">
            <a:avLst/>
          </a:prstGeom>
          <a:solidFill>
            <a:srgbClr val="006FBA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1"/>
                </a:solidFill>
              </a:rPr>
              <a:t>Ray </a:t>
            </a:r>
            <a:r>
              <a:rPr lang="en-US" sz="2200" dirty="0" err="1">
                <a:solidFill>
                  <a:schemeClr val="bg1"/>
                </a:solidFill>
              </a:rPr>
              <a:t>Solomonoff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A1407A1F-E3F4-49FA-8E48-81DA524F8902}"/>
              </a:ext>
            </a:extLst>
          </p:cNvPr>
          <p:cNvSpPr/>
          <p:nvPr/>
        </p:nvSpPr>
        <p:spPr>
          <a:xfrm>
            <a:off x="4509866" y="4928531"/>
            <a:ext cx="6935900" cy="1836449"/>
          </a:xfrm>
          <a:prstGeom prst="wedgeEllipseCallout">
            <a:avLst>
              <a:gd name="adj1" fmla="val -19920"/>
              <a:gd name="adj2" fmla="val -17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1970: For a parallel computer with </a:t>
            </a:r>
            <a:r>
              <a:rPr lang="en-US" sz="2400" i="1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 processors, the speedup </a:t>
            </a:r>
            <a:r>
              <a:rPr lang="en-US" sz="2400" i="1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</a:t>
            </a:r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 shall be proportional to </a:t>
            </a:r>
            <a:r>
              <a:rPr lang="en-US" sz="2400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log</a:t>
            </a:r>
            <a:r>
              <a:rPr lang="en-US" sz="2400" baseline="-25000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2400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</a:t>
            </a:r>
            <a:r>
              <a:rPr lang="en-US" sz="2400" i="1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400" dirty="0">
                <a:solidFill>
                  <a:srgbClr val="EB811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7E381082-2B83-4910-AECF-64BDECC35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t="4638" r="6146" b="9667"/>
          <a:stretch/>
        </p:blipFill>
        <p:spPr bwMode="auto">
          <a:xfrm>
            <a:off x="152399" y="4093029"/>
            <a:ext cx="3418115" cy="248466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E4FD0F-A961-47AB-A32F-15EA77072A90}"/>
              </a:ext>
            </a:extLst>
          </p:cNvPr>
          <p:cNvSpPr txBox="1">
            <a:spLocks/>
          </p:cNvSpPr>
          <p:nvPr/>
        </p:nvSpPr>
        <p:spPr>
          <a:xfrm>
            <a:off x="595616" y="2160024"/>
            <a:ext cx="2244524" cy="516878"/>
          </a:xfrm>
          <a:prstGeom prst="rect">
            <a:avLst/>
          </a:prstGeom>
          <a:solidFill>
            <a:srgbClr val="006FBA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1"/>
                </a:solidFill>
              </a:rPr>
              <a:t>Oliver Selfridge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0031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3B5DC15-82F4-43E1-9405-7293A7AE6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9" r="113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Amdahl’s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69CC9FAE-5E10-4468-A900-E6CDB4103610}"/>
              </a:ext>
            </a:extLst>
          </p:cNvPr>
          <p:cNvSpPr/>
          <p:nvPr/>
        </p:nvSpPr>
        <p:spPr>
          <a:xfrm>
            <a:off x="-1" y="1573218"/>
            <a:ext cx="5152572" cy="5028000"/>
          </a:xfrm>
          <a:prstGeom prst="wedgeEllipseCallout">
            <a:avLst>
              <a:gd name="adj1" fmla="val 71153"/>
              <a:gd name="adj2" fmla="val 164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190FC6-7E37-4068-BDF9-65F98372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35" t="2143" r="7767"/>
          <a:stretch/>
        </p:blipFill>
        <p:spPr>
          <a:xfrm>
            <a:off x="602343" y="2527609"/>
            <a:ext cx="3810000" cy="31192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2241702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that means ?!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Grosch speaks about the economy of IT</a:t>
            </a:r>
          </a:p>
          <a:p>
            <a:r>
              <a:rPr lang="en-US" sz="2400" dirty="0"/>
              <a:t>Grosch's Law appears to be a result of marketing policy more than of manufacturing expenses</a:t>
            </a:r>
          </a:p>
          <a:p>
            <a:r>
              <a:rPr lang="en-US" sz="2400" dirty="0"/>
              <a:t>At some point of time, manufacturers priced their computers according to it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dirty="0"/>
              <a:t>Amdahl's law was a strong argument against parallel computers </a:t>
            </a:r>
          </a:p>
          <a:p>
            <a:r>
              <a:rPr lang="en-US" sz="2400" dirty="0"/>
              <a:t>The development of parallel algorithms would be too inefficient if it held</a:t>
            </a:r>
          </a:p>
          <a:p>
            <a:r>
              <a:rPr lang="en-US" sz="2400" dirty="0"/>
              <a:t>Experimentally proven wrong [Sandia lab, 40-80% serial and scales linear]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dirty="0"/>
              <a:t>Minsky’s conjecture was based on technology of 60’s and 70’s</a:t>
            </a:r>
          </a:p>
          <a:p>
            <a:r>
              <a:rPr lang="en-US" sz="2400" dirty="0"/>
              <a:t>Technologies like DMA and multitasking made it obsolete</a:t>
            </a:r>
          </a:p>
          <a:p>
            <a:r>
              <a:rPr lang="en-US" sz="2400" dirty="0"/>
              <a:t>Can be still seen as worst-case scenario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2832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ED3AF5-7C60-4EF9-B75A-67728FE5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56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Gustafsons’s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law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D1B85E24-E4BF-4C31-AD43-EE22A5AE4244}"/>
              </a:ext>
            </a:extLst>
          </p:cNvPr>
          <p:cNvSpPr/>
          <p:nvPr/>
        </p:nvSpPr>
        <p:spPr>
          <a:xfrm>
            <a:off x="5384798" y="326571"/>
            <a:ext cx="6364515" cy="5850392"/>
          </a:xfrm>
          <a:prstGeom prst="wedgeEllipseCallout">
            <a:avLst>
              <a:gd name="adj1" fmla="val -61100"/>
              <a:gd name="adj2" fmla="val 10785"/>
            </a:avLst>
          </a:prstGeom>
          <a:solidFill>
            <a:srgbClr val="FFFFFF"/>
          </a:solidFill>
          <a:ln>
            <a:solidFill>
              <a:srgbClr val="00A4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8DBD17BC-008F-490A-8EDB-7EDC25C76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" r="2311"/>
          <a:stretch/>
        </p:blipFill>
        <p:spPr bwMode="auto">
          <a:xfrm>
            <a:off x="6044019" y="1449390"/>
            <a:ext cx="4907009" cy="342564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44072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that means (II)  ?!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6260-FAA1-4590-932F-ED58BC3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Gustafson overcomes the </a:t>
            </a:r>
            <a:r>
              <a:rPr lang="en-US" dirty="0">
                <a:solidFill>
                  <a:srgbClr val="EB811B"/>
                </a:solidFill>
              </a:rPr>
              <a:t>fixed problem size </a:t>
            </a:r>
            <a:r>
              <a:rPr lang="en-US" dirty="0"/>
              <a:t>assumption by Amdahl</a:t>
            </a:r>
          </a:p>
          <a:p>
            <a:r>
              <a:rPr lang="en-US" dirty="0"/>
              <a:t>Problems usually do not have fixed size</a:t>
            </a:r>
          </a:p>
          <a:p>
            <a:r>
              <a:rPr lang="en-US" dirty="0"/>
              <a:t>Size of problems set to fully exploit the computing power</a:t>
            </a:r>
          </a:p>
          <a:p>
            <a:r>
              <a:rPr lang="en-US" dirty="0"/>
              <a:t>Parallelism seen as an </a:t>
            </a:r>
            <a:r>
              <a:rPr lang="en-US" dirty="0">
                <a:solidFill>
                  <a:srgbClr val="EB811B"/>
                </a:solidFill>
              </a:rPr>
              <a:t>opportunity</a:t>
            </a:r>
            <a:r>
              <a:rPr lang="en-US" i="1" dirty="0"/>
              <a:t> </a:t>
            </a:r>
            <a:r>
              <a:rPr lang="en-US" dirty="0"/>
              <a:t>to solve larger-scale problems</a:t>
            </a:r>
          </a:p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example: boot/load time</a:t>
            </a:r>
          </a:p>
        </p:txBody>
      </p:sp>
    </p:spTree>
    <p:extLst>
      <p:ext uri="{BB962C8B-B14F-4D97-AF65-F5344CB8AC3E}">
        <p14:creationId xmlns:p14="http://schemas.microsoft.com/office/powerpoint/2010/main" val="23620042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The main purpose of a classification/taxonomy is to provide a common language in which </a:t>
            </a:r>
            <a:r>
              <a:rPr lang="en-US" i="1" dirty="0">
                <a:solidFill>
                  <a:srgbClr val="EB811B"/>
                </a:solidFill>
              </a:rPr>
              <a:t>parallel and distributed architectures</a:t>
            </a:r>
            <a:r>
              <a:rPr lang="en-US" i="1" dirty="0"/>
              <a:t> can be discussed.</a:t>
            </a:r>
          </a:p>
          <a:p>
            <a:pPr marL="0" indent="0" algn="r">
              <a:buNone/>
            </a:pPr>
            <a:endParaRPr lang="en-US" sz="2400" dirty="0"/>
          </a:p>
          <a:p>
            <a:pPr marL="0" indent="0" algn="r">
              <a:buNone/>
            </a:pPr>
            <a:r>
              <a:rPr lang="en-US" sz="2400" dirty="0"/>
              <a:t>(cw. {design | integration | architectural} patterns)</a:t>
            </a:r>
          </a:p>
          <a:p>
            <a:pPr marL="0" indent="0" algn="r">
              <a:buNone/>
            </a:pPr>
            <a:endParaRPr lang="en-US" sz="2400" dirty="0"/>
          </a:p>
          <a:p>
            <a:pPr marL="0" indent="0" algn="r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Caveats</a:t>
            </a:r>
          </a:p>
          <a:p>
            <a:r>
              <a:rPr lang="en-US" sz="2400" dirty="0"/>
              <a:t>not a single classification agreed upon</a:t>
            </a:r>
          </a:p>
          <a:p>
            <a:r>
              <a:rPr lang="en-US" sz="2400" dirty="0"/>
              <a:t>age quickly</a:t>
            </a:r>
          </a:p>
        </p:txBody>
      </p:sp>
    </p:spTree>
    <p:extLst>
      <p:ext uri="{BB962C8B-B14F-4D97-AF65-F5344CB8AC3E}">
        <p14:creationId xmlns:p14="http://schemas.microsoft.com/office/powerpoint/2010/main" val="171651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6F189DB-CC44-40DA-8432-784E9CF9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660" y="0"/>
            <a:ext cx="9844080" cy="6866884"/>
          </a:xfrm>
          <a:prstGeom prst="rect">
            <a:avLst/>
          </a:prstGeom>
          <a:noFill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4E91D1-0D51-4621-97B9-7F08DC486683}"/>
              </a:ext>
            </a:extLst>
          </p:cNvPr>
          <p:cNvSpPr/>
          <p:nvPr/>
        </p:nvSpPr>
        <p:spPr>
          <a:xfrm>
            <a:off x="1065660" y="2928135"/>
            <a:ext cx="6937909" cy="1109609"/>
          </a:xfrm>
          <a:prstGeom prst="roundRect">
            <a:avLst/>
          </a:prstGeom>
          <a:noFill/>
          <a:ln w="57150">
            <a:solidFill>
              <a:srgbClr val="E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23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07C2F3-3B61-4D7E-A145-54CF4A67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37" y="2506662"/>
            <a:ext cx="852596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1967 taxonomy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43737" cy="681037"/>
          </a:xfrm>
        </p:spPr>
        <p:txBody>
          <a:bodyPr>
            <a:normAutofit/>
          </a:bodyPr>
          <a:lstStyle/>
          <a:p>
            <a:r>
              <a:rPr lang="en-US" sz="2000" dirty="0"/>
              <a:t>Flynn, Michael. (1967). Very High-Speed Computing Systems. </a:t>
            </a:r>
            <a:br>
              <a:rPr lang="en-US" sz="2000" dirty="0"/>
            </a:br>
            <a:r>
              <a:rPr lang="en-US" sz="2000" dirty="0"/>
              <a:t>Proceedings of the IEEE. 54. 1901 - 1909. 10.1109/PROC.1966.5273. </a:t>
            </a:r>
            <a:endParaRPr lang="en-US" sz="2000" dirty="0">
              <a:solidFill>
                <a:srgbClr val="EB811B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536B91-C841-42EE-B58F-4606731EC85B}"/>
              </a:ext>
            </a:extLst>
          </p:cNvPr>
          <p:cNvSpPr txBox="1">
            <a:spLocks/>
          </p:cNvSpPr>
          <p:nvPr/>
        </p:nvSpPr>
        <p:spPr>
          <a:xfrm>
            <a:off x="838200" y="3047247"/>
            <a:ext cx="3525253" cy="200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EB811B"/>
                </a:solidFill>
              </a:rPr>
              <a:t>Dimensions</a:t>
            </a:r>
            <a:r>
              <a:rPr lang="en-US" dirty="0"/>
              <a:t>: instruction and data streams</a:t>
            </a:r>
          </a:p>
        </p:txBody>
      </p:sp>
    </p:spTree>
    <p:extLst>
      <p:ext uri="{BB962C8B-B14F-4D97-AF65-F5344CB8AC3E}">
        <p14:creationId xmlns:p14="http://schemas.microsoft.com/office/powerpoint/2010/main" val="40794900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D97307-747A-4FCF-9FC4-BC396E393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263" y="1665145"/>
            <a:ext cx="3698257" cy="3889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Single-instruction single-data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7421" cy="4351338"/>
          </a:xfrm>
        </p:spPr>
        <p:txBody>
          <a:bodyPr>
            <a:normAutofit/>
          </a:bodyPr>
          <a:lstStyle/>
          <a:p>
            <a:r>
              <a:rPr lang="en-US" dirty="0"/>
              <a:t>Serial (non-parallel) computer</a:t>
            </a:r>
          </a:p>
          <a:p>
            <a:r>
              <a:rPr lang="en-US" dirty="0"/>
              <a:t>‘Von Neumann architecture</a:t>
            </a:r>
            <a:r>
              <a:rPr lang="en-US" dirty="0">
                <a:solidFill>
                  <a:srgbClr val="EB811B"/>
                </a:solidFill>
              </a:rPr>
              <a:t>*</a:t>
            </a:r>
            <a:r>
              <a:rPr lang="en-US" dirty="0"/>
              <a:t>’, deterministic execution</a:t>
            </a:r>
          </a:p>
          <a:p>
            <a:r>
              <a:rPr lang="en-US" dirty="0"/>
              <a:t>Only one instruction stream executed by the CPU</a:t>
            </a:r>
          </a:p>
          <a:p>
            <a:r>
              <a:rPr lang="en-US" dirty="0"/>
              <a:t>Only one data stream used as an input during any clock cycle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1959191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SISD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F68D1-621C-4E61-8B0B-BD79652FA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59" y="5494111"/>
            <a:ext cx="5439833" cy="134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870855-DB82-48C4-B056-D9ED4CA21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26" y="5494111"/>
            <a:ext cx="5439834" cy="13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71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77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Parallel extensions of SISD architectures</a:t>
            </a:r>
          </a:p>
          <a:p>
            <a:r>
              <a:rPr lang="en-US" dirty="0">
                <a:solidFill>
                  <a:srgbClr val="EB811B"/>
                </a:solidFill>
              </a:rPr>
              <a:t>Instruction pipelining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DB5F7F-B2DC-4710-9D94-628839EE2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0"/>
          <a:stretch/>
        </p:blipFill>
        <p:spPr bwMode="auto">
          <a:xfrm>
            <a:off x="1051559" y="2783840"/>
            <a:ext cx="7964893" cy="260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Single-instruction single-data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1959191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SISD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C621B-AC5A-42FB-B0FB-2D59F784FE90}"/>
              </a:ext>
            </a:extLst>
          </p:cNvPr>
          <p:cNvSpPr/>
          <p:nvPr/>
        </p:nvSpPr>
        <p:spPr>
          <a:xfrm>
            <a:off x="2125980" y="2783840"/>
            <a:ext cx="2209800" cy="2601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50C66-5CC4-4B8F-800C-E00D2BC9BD9A}"/>
              </a:ext>
            </a:extLst>
          </p:cNvPr>
          <p:cNvSpPr/>
          <p:nvPr/>
        </p:nvSpPr>
        <p:spPr>
          <a:xfrm>
            <a:off x="4335780" y="2783840"/>
            <a:ext cx="2252132" cy="2601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BEA3E-4187-424D-8357-B574513DBDCC}"/>
              </a:ext>
            </a:extLst>
          </p:cNvPr>
          <p:cNvSpPr/>
          <p:nvPr/>
        </p:nvSpPr>
        <p:spPr>
          <a:xfrm>
            <a:off x="6587912" y="2706922"/>
            <a:ext cx="2209800" cy="2678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1D1D1F-C54F-4A79-82F6-222C42D0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59" y="5494111"/>
            <a:ext cx="5439833" cy="1349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F52051-D32B-431A-8284-2FA80D8F4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26" y="5494111"/>
            <a:ext cx="5439834" cy="136388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9349AAF-0A5B-4D6B-BDC4-B17963A5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522" y="2364273"/>
            <a:ext cx="46863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62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VX Add">
            <a:extLst>
              <a:ext uri="{FF2B5EF4-FFF2-40B4-BE49-F238E27FC236}">
                <a16:creationId xmlns:a16="http://schemas.microsoft.com/office/drawing/2014/main" id="{34DBFFE2-343A-4C47-8C48-E4DAF6C29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1"/>
          <a:stretch/>
        </p:blipFill>
        <p:spPr bwMode="auto">
          <a:xfrm>
            <a:off x="5317667" y="2709332"/>
            <a:ext cx="6868796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SE &amp; AVX Registers">
            <a:extLst>
              <a:ext uri="{FF2B5EF4-FFF2-40B4-BE49-F238E27FC236}">
                <a16:creationId xmlns:a16="http://schemas.microsoft.com/office/drawing/2014/main" id="{5E5A1452-8EED-4B6B-979A-AE5A986E9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7"/>
          <a:stretch/>
        </p:blipFill>
        <p:spPr bwMode="auto">
          <a:xfrm>
            <a:off x="4318813" y="1367548"/>
            <a:ext cx="7867650" cy="11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31CC5-2D66-4933-89DD-C85BC1D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Single-instruction single-data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9EE4-26CD-4E9A-AA4E-CF069FC2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Parallel extensions of </a:t>
            </a:r>
            <a:br>
              <a:rPr lang="en-US" sz="2400" dirty="0"/>
            </a:br>
            <a:r>
              <a:rPr lang="en-US" sz="2400" dirty="0"/>
              <a:t>SISD architectures</a:t>
            </a:r>
          </a:p>
          <a:p>
            <a:r>
              <a:rPr lang="en-US" sz="2400" dirty="0">
                <a:solidFill>
                  <a:srgbClr val="EB811B"/>
                </a:solidFill>
              </a:rPr>
              <a:t>Vector registers, extended instruction sets</a:t>
            </a:r>
          </a:p>
          <a:p>
            <a:pPr lvl="1"/>
            <a:r>
              <a:rPr lang="en-US" sz="2000" dirty="0"/>
              <a:t>Same instructions applied to a vector of data</a:t>
            </a:r>
          </a:p>
          <a:p>
            <a:pPr lvl="1"/>
            <a:r>
              <a:rPr lang="en-US" sz="2000" dirty="0"/>
              <a:t>MMX (1997, 80-bit), SSE (128-bit), AVX (2011, 256-bit), AVX-512 (2016)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969C4-1BCD-4DD1-A920-80805D2F5529}"/>
              </a:ext>
            </a:extLst>
          </p:cNvPr>
          <p:cNvSpPr/>
          <p:nvPr/>
        </p:nvSpPr>
        <p:spPr>
          <a:xfrm>
            <a:off x="9616767" y="123827"/>
            <a:ext cx="1959191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rgbClr val="EB811B"/>
                </a:solidFill>
                <a:latin typeface="CF Quebec Stamp" pitchFamily="2" charset="0"/>
              </a:rPr>
              <a:t>SISD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1D1D1F-C54F-4A79-82F6-222C42D00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59" y="5494111"/>
            <a:ext cx="5439833" cy="1349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F52051-D32B-431A-8284-2FA80D8F4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326" y="5494111"/>
            <a:ext cx="5439834" cy="13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1900</Words>
  <Application>Microsoft Office PowerPoint</Application>
  <PresentationFormat>Widescreen</PresentationFormat>
  <Paragraphs>292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CF Quebec Stamp</vt:lpstr>
      <vt:lpstr>Fira Sans</vt:lpstr>
      <vt:lpstr>Arial</vt:lpstr>
      <vt:lpstr>Fira Sans Book</vt:lpstr>
      <vt:lpstr>Custom Design</vt:lpstr>
      <vt:lpstr>Parallel and Distributed Systems / 2</vt:lpstr>
      <vt:lpstr>Agenda</vt:lpstr>
      <vt:lpstr>PowerPoint Presentation</vt:lpstr>
      <vt:lpstr>Motivation</vt:lpstr>
      <vt:lpstr>PowerPoint Presentation</vt:lpstr>
      <vt:lpstr>Flynn’s 1967 taxonomy </vt:lpstr>
      <vt:lpstr>Single-instruction single-data</vt:lpstr>
      <vt:lpstr>Single-instruction single-data</vt:lpstr>
      <vt:lpstr>Single-instruction single-data</vt:lpstr>
      <vt:lpstr>Single-instruction single-data</vt:lpstr>
      <vt:lpstr>Multiple-instruction single-data</vt:lpstr>
      <vt:lpstr>Multiple-instruction single-data</vt:lpstr>
      <vt:lpstr>Single-instruction multiple-data</vt:lpstr>
      <vt:lpstr>Single-instruction multiple-data</vt:lpstr>
      <vt:lpstr>Single-instruction multiple-data</vt:lpstr>
      <vt:lpstr>Multiple-instruction  multiple-data</vt:lpstr>
      <vt:lpstr>Beyond Flynn’s taxonomy </vt:lpstr>
      <vt:lpstr>Beyond Flynn’s taxonomy </vt:lpstr>
      <vt:lpstr>Beyond Flynn’s taxonomy </vt:lpstr>
      <vt:lpstr>PowerPoint Presentation</vt:lpstr>
      <vt:lpstr>PowerPoint Presentation</vt:lpstr>
      <vt:lpstr>Shared memory systems</vt:lpstr>
      <vt:lpstr>Shared memory systems</vt:lpstr>
      <vt:lpstr>Shared memory systems</vt:lpstr>
      <vt:lpstr>Shared memory systems</vt:lpstr>
      <vt:lpstr>Distributed memory  systems</vt:lpstr>
      <vt:lpstr>Distributed memory  systems</vt:lpstr>
      <vt:lpstr>Distributed memory  systems</vt:lpstr>
      <vt:lpstr>Hybrid systems</vt:lpstr>
      <vt:lpstr>PowerPoint Presentation</vt:lpstr>
      <vt:lpstr>System description can be based on</vt:lpstr>
      <vt:lpstr>PowerPoint Presentation</vt:lpstr>
      <vt:lpstr>Herb Grosch’s law and Seymour Cray’s observation</vt:lpstr>
      <vt:lpstr>Marvin Minsky’s conjecture</vt:lpstr>
      <vt:lpstr>Gene Amdahl’s  law</vt:lpstr>
      <vt:lpstr>What that means ?!</vt:lpstr>
      <vt:lpstr>John Gustafsons’s law</vt:lpstr>
      <vt:lpstr>What that means (II)  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I / 1</dc:title>
  <dc:creator>kro080@vsb.cz</dc:creator>
  <cp:lastModifiedBy>kro080@vsb.cz</cp:lastModifiedBy>
  <cp:revision>477</cp:revision>
  <dcterms:created xsi:type="dcterms:W3CDTF">2019-09-25T16:59:14Z</dcterms:created>
  <dcterms:modified xsi:type="dcterms:W3CDTF">2021-02-17T09:46:19Z</dcterms:modified>
</cp:coreProperties>
</file>